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embeddedFontLst>
    <p:embeddedFont>
      <p:font typeface="Calibri" panose="020F0502020204030204" charset="0"/>
      <p:regular r:id="rId17"/>
      <p:bold r:id="rId18"/>
      <p:italic r:id="rId19"/>
      <p:boldItalic r:id="rId20"/>
    </p:embeddedFont>
  </p:embeddedFontLst>
  <p:custDataLst>
    <p:tags r:id="rId21"/>
  </p:custData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gs" Target="tags/tag1.xml"/><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p:spPr>
      </p:sp>
      <p:sp>
        <p:nvSpPr>
          <p:cNvPr id="3" name="Shape 1"/>
          <p:cNvSpPr/>
          <p:nvPr/>
        </p:nvSpPr>
        <p:spPr>
          <a:xfrm>
            <a:off x="0" y="0"/>
            <a:ext cx="14630400" cy="8229600"/>
          </a:xfrm>
          <a:prstGeom prst="rect">
            <a:avLst/>
          </a:prstGeom>
          <a:solidFill>
            <a:srgbClr val="252833"/>
          </a:solidFill>
        </p:spPr>
      </p:sp>
      <p:pic>
        <p:nvPicPr>
          <p:cNvPr id="4"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581870"/>
            <a:ext cx="7477601" cy="1666399"/>
          </a:xfrm>
          <a:prstGeom prst="rect">
            <a:avLst/>
          </a:prstGeom>
          <a:noFill/>
        </p:spPr>
        <p:txBody>
          <a:bodyPr wrap="square" rtlCol="0" anchor="t"/>
          <a:lstStyle/>
          <a:p>
            <a:pPr marL="0" indent="0">
              <a:lnSpc>
                <a:spcPts val="6560"/>
              </a:lnSpc>
              <a:buNone/>
            </a:pPr>
            <a:r>
              <a:rPr lang="en-US" sz="5250" dirty="0">
                <a:solidFill>
                  <a:srgbClr val="6EB9FC"/>
                </a:solidFill>
                <a:latin typeface="Lora" pitchFamily="34" charset="0"/>
                <a:ea typeface="Lora" pitchFamily="34" charset="-122"/>
                <a:cs typeface="Lora" pitchFamily="34" charset="-120"/>
              </a:rPr>
              <a:t>智能自行车前端定位与后端数据管理系统</a:t>
            </a:r>
            <a:endParaRPr lang="en-US" sz="5250" dirty="0"/>
          </a:p>
        </p:txBody>
      </p:sp>
      <p:sp>
        <p:nvSpPr>
          <p:cNvPr id="6" name="Text 3"/>
          <p:cNvSpPr/>
          <p:nvPr/>
        </p:nvSpPr>
        <p:spPr>
          <a:xfrm>
            <a:off x="6319599" y="4581525"/>
            <a:ext cx="7477601" cy="1066205"/>
          </a:xfrm>
          <a:prstGeom prst="rect">
            <a:avLst/>
          </a:prstGeom>
          <a:noFill/>
        </p:spPr>
        <p:txBody>
          <a:bodyPr wrap="squar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这个演示将介绍智能自行车前端定位与后端数据管理系统的技术方案、实现、数据通信与同步、安全性与隐私保护、演示与测试、结果与展望、总结以及问题与答案。</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p:spPr>
      </p:sp>
      <p:sp>
        <p:nvSpPr>
          <p:cNvPr id="3" name="Shape 1"/>
          <p:cNvSpPr/>
          <p:nvPr/>
        </p:nvSpPr>
        <p:spPr>
          <a:xfrm>
            <a:off x="0" y="0"/>
            <a:ext cx="14630400" cy="8229600"/>
          </a:xfrm>
          <a:prstGeom prst="rect">
            <a:avLst/>
          </a:prstGeom>
          <a:solidFill>
            <a:srgbClr val="252833"/>
          </a:solidFill>
        </p:spPr>
      </p:sp>
      <p:pic>
        <p:nvPicPr>
          <p:cNvPr id="4" name="Image 0" descr="preencoded.png"/>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1712357"/>
            <a:ext cx="4443889" cy="694373"/>
          </a:xfrm>
          <a:prstGeom prst="rect">
            <a:avLst/>
          </a:prstGeom>
          <a:noFill/>
        </p:spPr>
        <p:txBody>
          <a:bodyPr wrap="none" rtlCol="0" anchor="t"/>
          <a:lstStyle/>
          <a:p>
            <a:pPr marL="0" indent="0">
              <a:lnSpc>
                <a:spcPts val="5470"/>
              </a:lnSpc>
              <a:buNone/>
            </a:pPr>
            <a:r>
              <a:rPr lang="en-US" sz="4375" dirty="0">
                <a:solidFill>
                  <a:srgbClr val="6EB9FC"/>
                </a:solidFill>
                <a:latin typeface="Lora" pitchFamily="34" charset="0"/>
                <a:ea typeface="Lora" pitchFamily="34" charset="-122"/>
                <a:cs typeface="Lora" pitchFamily="34" charset="-120"/>
              </a:rPr>
              <a:t>总结</a:t>
            </a:r>
            <a:endParaRPr lang="en-US" sz="4375" dirty="0"/>
          </a:p>
        </p:txBody>
      </p:sp>
      <p:sp>
        <p:nvSpPr>
          <p:cNvPr id="6" name="Shape 3"/>
          <p:cNvSpPr/>
          <p:nvPr/>
        </p:nvSpPr>
        <p:spPr>
          <a:xfrm>
            <a:off x="4810244" y="2739985"/>
            <a:ext cx="27742" cy="3777139"/>
          </a:xfrm>
          <a:prstGeom prst="rect">
            <a:avLst/>
          </a:prstGeom>
          <a:solidFill>
            <a:srgbClr val="6EB9FC"/>
          </a:solidFill>
        </p:spPr>
      </p:sp>
      <p:sp>
        <p:nvSpPr>
          <p:cNvPr id="7" name="Shape 4"/>
          <p:cNvSpPr/>
          <p:nvPr/>
        </p:nvSpPr>
        <p:spPr>
          <a:xfrm>
            <a:off x="5074027" y="3149620"/>
            <a:ext cx="777597" cy="27742"/>
          </a:xfrm>
          <a:prstGeom prst="rect">
            <a:avLst/>
          </a:prstGeom>
          <a:solidFill>
            <a:srgbClr val="6EB9FC"/>
          </a:solidFill>
        </p:spPr>
      </p:sp>
      <p:sp>
        <p:nvSpPr>
          <p:cNvPr id="8" name="Shape 5"/>
          <p:cNvSpPr/>
          <p:nvPr/>
        </p:nvSpPr>
        <p:spPr>
          <a:xfrm>
            <a:off x="4574084" y="2913578"/>
            <a:ext cx="499943" cy="499943"/>
          </a:xfrm>
          <a:prstGeom prst="roundRect">
            <a:avLst>
              <a:gd name="adj" fmla="val 13333"/>
            </a:avLst>
          </a:prstGeom>
          <a:solidFill>
            <a:srgbClr val="2F3343"/>
          </a:solidFill>
        </p:spPr>
      </p:sp>
      <p:sp>
        <p:nvSpPr>
          <p:cNvPr id="9" name="Text 6"/>
          <p:cNvSpPr/>
          <p:nvPr/>
        </p:nvSpPr>
        <p:spPr>
          <a:xfrm>
            <a:off x="4763036" y="2955250"/>
            <a:ext cx="121920" cy="416481"/>
          </a:xfrm>
          <a:prstGeom prst="rect">
            <a:avLst/>
          </a:prstGeom>
          <a:noFill/>
        </p:spPr>
        <p:txBody>
          <a:bodyPr wrap="none" rtlCol="0" anchor="t"/>
          <a:lstStyle/>
          <a:p>
            <a:pPr marL="0" indent="0" algn="ctr">
              <a:lnSpc>
                <a:spcPts val="3280"/>
              </a:lnSpc>
              <a:buNone/>
            </a:pPr>
            <a:r>
              <a:rPr lang="en-US" sz="2625" dirty="0">
                <a:solidFill>
                  <a:srgbClr val="6EB9FC"/>
                </a:solidFill>
                <a:latin typeface="Lora" pitchFamily="34" charset="0"/>
                <a:ea typeface="Lora" pitchFamily="34" charset="-122"/>
                <a:cs typeface="Lora" pitchFamily="34" charset="-120"/>
              </a:rPr>
              <a:t>1</a:t>
            </a:r>
            <a:endParaRPr lang="en-US" sz="2625" dirty="0"/>
          </a:p>
        </p:txBody>
      </p:sp>
      <p:sp>
        <p:nvSpPr>
          <p:cNvPr id="10" name="Text 7"/>
          <p:cNvSpPr/>
          <p:nvPr/>
        </p:nvSpPr>
        <p:spPr>
          <a:xfrm>
            <a:off x="6046113" y="2962156"/>
            <a:ext cx="2221944" cy="347186"/>
          </a:xfrm>
          <a:prstGeom prst="rect">
            <a:avLst/>
          </a:prstGeom>
          <a:noFill/>
        </p:spPr>
        <p:txBody>
          <a:bodyPr wrap="none" rtlCol="0" anchor="t"/>
          <a:lstStyle/>
          <a:p>
            <a:pPr marL="0" indent="0" algn="l">
              <a:lnSpc>
                <a:spcPts val="2735"/>
              </a:lnSpc>
              <a:buNone/>
            </a:pPr>
            <a:r>
              <a:rPr lang="en-US" sz="2185" dirty="0">
                <a:solidFill>
                  <a:srgbClr val="6EB9FC"/>
                </a:solidFill>
                <a:latin typeface="Lora" pitchFamily="34" charset="0"/>
                <a:ea typeface="Lora" pitchFamily="34" charset="-122"/>
                <a:cs typeface="Lora" pitchFamily="34" charset="-120"/>
              </a:rPr>
              <a:t>成果总结</a:t>
            </a:r>
            <a:endParaRPr lang="en-US" sz="2185" dirty="0"/>
          </a:p>
        </p:txBody>
      </p:sp>
      <p:sp>
        <p:nvSpPr>
          <p:cNvPr id="11" name="Text 8"/>
          <p:cNvSpPr/>
          <p:nvPr/>
        </p:nvSpPr>
        <p:spPr>
          <a:xfrm>
            <a:off x="6046113" y="3442573"/>
            <a:ext cx="7751088" cy="355402"/>
          </a:xfrm>
          <a:prstGeom prst="rect">
            <a:avLst/>
          </a:prstGeom>
          <a:noFill/>
        </p:spPr>
        <p:txBody>
          <a:bodyPr wrap="none" rtlCol="0" anchor="t"/>
          <a:lstStyle/>
          <a:p>
            <a:pPr marL="0" indent="0" algn="l">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达成目标回顾，技术亮点总结</a:t>
            </a:r>
            <a:endParaRPr lang="en-US" sz="1750" dirty="0"/>
          </a:p>
        </p:txBody>
      </p:sp>
      <p:sp>
        <p:nvSpPr>
          <p:cNvPr id="12" name="Shape 9"/>
          <p:cNvSpPr/>
          <p:nvPr/>
        </p:nvSpPr>
        <p:spPr>
          <a:xfrm>
            <a:off x="5074027" y="5149275"/>
            <a:ext cx="777597" cy="27742"/>
          </a:xfrm>
          <a:prstGeom prst="rect">
            <a:avLst/>
          </a:prstGeom>
          <a:solidFill>
            <a:srgbClr val="6EB9FC"/>
          </a:solidFill>
        </p:spPr>
      </p:sp>
      <p:sp>
        <p:nvSpPr>
          <p:cNvPr id="13" name="Shape 10"/>
          <p:cNvSpPr/>
          <p:nvPr/>
        </p:nvSpPr>
        <p:spPr>
          <a:xfrm>
            <a:off x="4574084" y="4913233"/>
            <a:ext cx="499943" cy="499943"/>
          </a:xfrm>
          <a:prstGeom prst="roundRect">
            <a:avLst>
              <a:gd name="adj" fmla="val 13333"/>
            </a:avLst>
          </a:prstGeom>
          <a:solidFill>
            <a:srgbClr val="2F3343"/>
          </a:solidFill>
        </p:spPr>
      </p:sp>
      <p:sp>
        <p:nvSpPr>
          <p:cNvPr id="14" name="Text 11"/>
          <p:cNvSpPr/>
          <p:nvPr/>
        </p:nvSpPr>
        <p:spPr>
          <a:xfrm>
            <a:off x="4736366" y="4954905"/>
            <a:ext cx="175260" cy="416481"/>
          </a:xfrm>
          <a:prstGeom prst="rect">
            <a:avLst/>
          </a:prstGeom>
          <a:noFill/>
        </p:spPr>
        <p:txBody>
          <a:bodyPr wrap="none" rtlCol="0" anchor="t"/>
          <a:lstStyle/>
          <a:p>
            <a:pPr marL="0" indent="0" algn="ctr">
              <a:lnSpc>
                <a:spcPts val="3280"/>
              </a:lnSpc>
              <a:buNone/>
            </a:pPr>
            <a:r>
              <a:rPr lang="en-US" sz="2625" dirty="0">
                <a:solidFill>
                  <a:srgbClr val="6EB9FC"/>
                </a:solidFill>
                <a:latin typeface="Lora" pitchFamily="34" charset="0"/>
                <a:ea typeface="Lora" pitchFamily="34" charset="-122"/>
                <a:cs typeface="Lora" pitchFamily="34" charset="-120"/>
              </a:rPr>
              <a:t>2</a:t>
            </a:r>
            <a:endParaRPr lang="en-US" sz="2625" dirty="0"/>
          </a:p>
        </p:txBody>
      </p:sp>
      <p:sp>
        <p:nvSpPr>
          <p:cNvPr id="15" name="Text 12"/>
          <p:cNvSpPr/>
          <p:nvPr/>
        </p:nvSpPr>
        <p:spPr>
          <a:xfrm>
            <a:off x="6046113" y="4961811"/>
            <a:ext cx="2221944" cy="347186"/>
          </a:xfrm>
          <a:prstGeom prst="rect">
            <a:avLst/>
          </a:prstGeom>
          <a:noFill/>
        </p:spPr>
        <p:txBody>
          <a:bodyPr wrap="none" rtlCol="0" anchor="t"/>
          <a:lstStyle/>
          <a:p>
            <a:pPr marL="0" indent="0" algn="l">
              <a:lnSpc>
                <a:spcPts val="2735"/>
              </a:lnSpc>
              <a:buNone/>
            </a:pPr>
            <a:r>
              <a:rPr lang="en-US" sz="2185" dirty="0">
                <a:solidFill>
                  <a:srgbClr val="6EB9FC"/>
                </a:solidFill>
                <a:latin typeface="Lora" pitchFamily="34" charset="0"/>
                <a:ea typeface="Lora" pitchFamily="34" charset="-122"/>
                <a:cs typeface="Lora" pitchFamily="34" charset="-120"/>
              </a:rPr>
              <a:t>感谢与致辞</a:t>
            </a:r>
            <a:endParaRPr lang="en-US" sz="2185"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p:spPr>
      </p:sp>
      <p:sp>
        <p:nvSpPr>
          <p:cNvPr id="3" name="Shape 1"/>
          <p:cNvSpPr/>
          <p:nvPr/>
        </p:nvSpPr>
        <p:spPr>
          <a:xfrm>
            <a:off x="0" y="0"/>
            <a:ext cx="14630400" cy="8232458"/>
          </a:xfrm>
          <a:prstGeom prst="rect">
            <a:avLst/>
          </a:prstGeom>
          <a:solidFill>
            <a:srgbClr val="252833"/>
          </a:solidFill>
        </p:spPr>
      </p:sp>
      <p:pic>
        <p:nvPicPr>
          <p:cNvPr id="4" name="Image 0" descr="preencoded.png"/>
          <p:cNvPicPr>
            <a:picLocks noChangeAspect="1"/>
          </p:cNvPicPr>
          <p:nvPr/>
        </p:nvPicPr>
        <p:blipFill>
          <a:blip r:embed="rId1"/>
          <a:stretch>
            <a:fillRect/>
          </a:stretch>
        </p:blipFill>
        <p:spPr>
          <a:xfrm>
            <a:off x="0" y="0"/>
            <a:ext cx="14630400" cy="2597110"/>
          </a:xfrm>
          <a:prstGeom prst="rect">
            <a:avLst/>
          </a:prstGeom>
        </p:spPr>
      </p:pic>
      <p:sp>
        <p:nvSpPr>
          <p:cNvPr id="5" name="Text 2"/>
          <p:cNvSpPr/>
          <p:nvPr/>
        </p:nvSpPr>
        <p:spPr>
          <a:xfrm>
            <a:off x="2670929" y="3168372"/>
            <a:ext cx="4155400" cy="649248"/>
          </a:xfrm>
          <a:prstGeom prst="rect">
            <a:avLst/>
          </a:prstGeom>
          <a:noFill/>
        </p:spPr>
        <p:txBody>
          <a:bodyPr wrap="none" rtlCol="0" anchor="t"/>
          <a:lstStyle/>
          <a:p>
            <a:pPr marL="0" indent="0">
              <a:lnSpc>
                <a:spcPts val="5110"/>
              </a:lnSpc>
              <a:buNone/>
            </a:pPr>
            <a:r>
              <a:rPr lang="en-US" sz="4090" dirty="0">
                <a:solidFill>
                  <a:srgbClr val="6EB9FC"/>
                </a:solidFill>
                <a:latin typeface="Lora" pitchFamily="34" charset="0"/>
                <a:ea typeface="Lora" pitchFamily="34" charset="-122"/>
                <a:cs typeface="Lora" pitchFamily="34" charset="-120"/>
              </a:rPr>
              <a:t>引言</a:t>
            </a:r>
            <a:endParaRPr lang="en-US" sz="4090" dirty="0"/>
          </a:p>
        </p:txBody>
      </p:sp>
      <p:sp>
        <p:nvSpPr>
          <p:cNvPr id="6" name="Shape 3"/>
          <p:cNvSpPr/>
          <p:nvPr/>
        </p:nvSpPr>
        <p:spPr>
          <a:xfrm>
            <a:off x="2969538" y="4129207"/>
            <a:ext cx="25956" cy="3531989"/>
          </a:xfrm>
          <a:prstGeom prst="rect">
            <a:avLst/>
          </a:prstGeom>
          <a:solidFill>
            <a:srgbClr val="6EB9FC"/>
          </a:solidFill>
        </p:spPr>
      </p:sp>
      <p:sp>
        <p:nvSpPr>
          <p:cNvPr id="7" name="Shape 4"/>
          <p:cNvSpPr/>
          <p:nvPr/>
        </p:nvSpPr>
        <p:spPr>
          <a:xfrm>
            <a:off x="3216235" y="4512231"/>
            <a:ext cx="727115" cy="25956"/>
          </a:xfrm>
          <a:prstGeom prst="rect">
            <a:avLst/>
          </a:prstGeom>
          <a:solidFill>
            <a:srgbClr val="6EB9FC"/>
          </a:solidFill>
        </p:spPr>
      </p:sp>
      <p:sp>
        <p:nvSpPr>
          <p:cNvPr id="8" name="Shape 5"/>
          <p:cNvSpPr/>
          <p:nvPr/>
        </p:nvSpPr>
        <p:spPr>
          <a:xfrm>
            <a:off x="2748796" y="4291489"/>
            <a:ext cx="467439" cy="467439"/>
          </a:xfrm>
          <a:prstGeom prst="roundRect">
            <a:avLst>
              <a:gd name="adj" fmla="val 13335"/>
            </a:avLst>
          </a:prstGeom>
          <a:solidFill>
            <a:srgbClr val="2F3343"/>
          </a:solidFill>
        </p:spPr>
      </p:sp>
      <p:sp>
        <p:nvSpPr>
          <p:cNvPr id="9" name="Text 6"/>
          <p:cNvSpPr/>
          <p:nvPr/>
        </p:nvSpPr>
        <p:spPr>
          <a:xfrm>
            <a:off x="2925366" y="4330422"/>
            <a:ext cx="114300" cy="389573"/>
          </a:xfrm>
          <a:prstGeom prst="rect">
            <a:avLst/>
          </a:prstGeom>
          <a:noFill/>
        </p:spPr>
        <p:txBody>
          <a:bodyPr wrap="none" rtlCol="0" anchor="t"/>
          <a:lstStyle/>
          <a:p>
            <a:pPr marL="0" indent="0" algn="ctr">
              <a:lnSpc>
                <a:spcPts val="3065"/>
              </a:lnSpc>
              <a:buNone/>
            </a:pPr>
            <a:r>
              <a:rPr lang="en-US" sz="2455" dirty="0">
                <a:solidFill>
                  <a:srgbClr val="6EB9FC"/>
                </a:solidFill>
                <a:latin typeface="Lora" pitchFamily="34" charset="0"/>
                <a:ea typeface="Lora" pitchFamily="34" charset="-122"/>
                <a:cs typeface="Lora" pitchFamily="34" charset="-120"/>
              </a:rPr>
              <a:t>1</a:t>
            </a:r>
            <a:endParaRPr lang="en-US" sz="2455" dirty="0"/>
          </a:p>
        </p:txBody>
      </p:sp>
      <p:sp>
        <p:nvSpPr>
          <p:cNvPr id="10" name="Text 7"/>
          <p:cNvSpPr/>
          <p:nvPr/>
        </p:nvSpPr>
        <p:spPr>
          <a:xfrm>
            <a:off x="4125158" y="4336971"/>
            <a:ext cx="2077641" cy="324564"/>
          </a:xfrm>
          <a:prstGeom prst="rect">
            <a:avLst/>
          </a:prstGeom>
          <a:noFill/>
        </p:spPr>
        <p:txBody>
          <a:bodyPr wrap="none" rtlCol="0" anchor="t"/>
          <a:lstStyle/>
          <a:p>
            <a:pPr marL="0" indent="0" algn="l">
              <a:lnSpc>
                <a:spcPts val="2555"/>
              </a:lnSpc>
              <a:buNone/>
            </a:pPr>
            <a:r>
              <a:rPr lang="en-US" sz="2045" dirty="0">
                <a:solidFill>
                  <a:srgbClr val="6EB9FC"/>
                </a:solidFill>
                <a:latin typeface="Lora" pitchFamily="34" charset="0"/>
                <a:ea typeface="Lora" pitchFamily="34" charset="-122"/>
                <a:cs typeface="Lora" pitchFamily="34" charset="-120"/>
              </a:rPr>
              <a:t>背景介绍</a:t>
            </a:r>
            <a:endParaRPr lang="en-US" sz="2045" dirty="0"/>
          </a:p>
        </p:txBody>
      </p:sp>
      <p:sp>
        <p:nvSpPr>
          <p:cNvPr id="11" name="Text 8"/>
          <p:cNvSpPr/>
          <p:nvPr/>
        </p:nvSpPr>
        <p:spPr>
          <a:xfrm>
            <a:off x="4125158" y="4786193"/>
            <a:ext cx="7834313" cy="332423"/>
          </a:xfrm>
          <a:prstGeom prst="rect">
            <a:avLst/>
          </a:prstGeom>
          <a:noFill/>
        </p:spPr>
        <p:txBody>
          <a:bodyPr wrap="none" rtlCol="0" anchor="t"/>
          <a:lstStyle/>
          <a:p>
            <a:pPr marL="0" indent="0" algn="l">
              <a:lnSpc>
                <a:spcPts val="2620"/>
              </a:lnSpc>
              <a:buNone/>
            </a:pPr>
            <a:r>
              <a:rPr lang="en-US" sz="1635" dirty="0">
                <a:solidFill>
                  <a:srgbClr val="D6E5EF"/>
                </a:solidFill>
                <a:latin typeface="Source Sans Pro" pitchFamily="34" charset="0"/>
                <a:ea typeface="Source Sans Pro" pitchFamily="34" charset="-122"/>
                <a:cs typeface="Source Sans Pro" pitchFamily="34" charset="-120"/>
              </a:rPr>
              <a:t>自行车运动爱好者日益增多</a:t>
            </a:r>
            <a:endParaRPr lang="en-US" sz="1635" dirty="0"/>
          </a:p>
        </p:txBody>
      </p:sp>
      <p:sp>
        <p:nvSpPr>
          <p:cNvPr id="12" name="Shape 9"/>
          <p:cNvSpPr/>
          <p:nvPr/>
        </p:nvSpPr>
        <p:spPr>
          <a:xfrm>
            <a:off x="3216235" y="6382107"/>
            <a:ext cx="727115" cy="25956"/>
          </a:xfrm>
          <a:prstGeom prst="rect">
            <a:avLst/>
          </a:prstGeom>
          <a:solidFill>
            <a:srgbClr val="6EB9FC"/>
          </a:solidFill>
        </p:spPr>
      </p:sp>
      <p:sp>
        <p:nvSpPr>
          <p:cNvPr id="13" name="Shape 10"/>
          <p:cNvSpPr/>
          <p:nvPr/>
        </p:nvSpPr>
        <p:spPr>
          <a:xfrm>
            <a:off x="2748796" y="6161365"/>
            <a:ext cx="467439" cy="467439"/>
          </a:xfrm>
          <a:prstGeom prst="roundRect">
            <a:avLst>
              <a:gd name="adj" fmla="val 13335"/>
            </a:avLst>
          </a:prstGeom>
          <a:solidFill>
            <a:srgbClr val="2F3343"/>
          </a:solidFill>
        </p:spPr>
      </p:sp>
      <p:sp>
        <p:nvSpPr>
          <p:cNvPr id="14" name="Text 11"/>
          <p:cNvSpPr/>
          <p:nvPr/>
        </p:nvSpPr>
        <p:spPr>
          <a:xfrm>
            <a:off x="2898696" y="6200299"/>
            <a:ext cx="167640" cy="389573"/>
          </a:xfrm>
          <a:prstGeom prst="rect">
            <a:avLst/>
          </a:prstGeom>
          <a:noFill/>
        </p:spPr>
        <p:txBody>
          <a:bodyPr wrap="none" rtlCol="0" anchor="t"/>
          <a:lstStyle/>
          <a:p>
            <a:pPr marL="0" indent="0" algn="ctr">
              <a:lnSpc>
                <a:spcPts val="3065"/>
              </a:lnSpc>
              <a:buNone/>
            </a:pPr>
            <a:r>
              <a:rPr lang="en-US" sz="2455" dirty="0">
                <a:solidFill>
                  <a:srgbClr val="6EB9FC"/>
                </a:solidFill>
                <a:latin typeface="Lora" pitchFamily="34" charset="0"/>
                <a:ea typeface="Lora" pitchFamily="34" charset="-122"/>
                <a:cs typeface="Lora" pitchFamily="34" charset="-120"/>
              </a:rPr>
              <a:t>2</a:t>
            </a:r>
            <a:endParaRPr lang="en-US" sz="2455" dirty="0"/>
          </a:p>
        </p:txBody>
      </p:sp>
      <p:sp>
        <p:nvSpPr>
          <p:cNvPr id="15" name="Text 12"/>
          <p:cNvSpPr/>
          <p:nvPr/>
        </p:nvSpPr>
        <p:spPr>
          <a:xfrm>
            <a:off x="4125158" y="6206847"/>
            <a:ext cx="2077641" cy="324564"/>
          </a:xfrm>
          <a:prstGeom prst="rect">
            <a:avLst/>
          </a:prstGeom>
          <a:noFill/>
        </p:spPr>
        <p:txBody>
          <a:bodyPr wrap="none" rtlCol="0" anchor="t"/>
          <a:lstStyle/>
          <a:p>
            <a:pPr marL="0" indent="0" algn="l">
              <a:lnSpc>
                <a:spcPts val="2555"/>
              </a:lnSpc>
              <a:buNone/>
            </a:pPr>
            <a:r>
              <a:rPr lang="en-US" sz="2045" dirty="0">
                <a:solidFill>
                  <a:srgbClr val="6EB9FC"/>
                </a:solidFill>
                <a:latin typeface="Lora" pitchFamily="34" charset="0"/>
                <a:ea typeface="Lora" pitchFamily="34" charset="-122"/>
                <a:cs typeface="Lora" pitchFamily="34" charset="-120"/>
              </a:rPr>
              <a:t>需求</a:t>
            </a:r>
            <a:endParaRPr lang="en-US" sz="2045" dirty="0"/>
          </a:p>
        </p:txBody>
      </p:sp>
      <p:sp>
        <p:nvSpPr>
          <p:cNvPr id="16" name="Text 13"/>
          <p:cNvSpPr/>
          <p:nvPr/>
        </p:nvSpPr>
        <p:spPr>
          <a:xfrm>
            <a:off x="4125158" y="6656070"/>
            <a:ext cx="7834313" cy="332423"/>
          </a:xfrm>
          <a:prstGeom prst="rect">
            <a:avLst/>
          </a:prstGeom>
          <a:noFill/>
        </p:spPr>
        <p:txBody>
          <a:bodyPr wrap="none" rtlCol="0" anchor="t"/>
          <a:lstStyle/>
          <a:p>
            <a:pPr marL="0" indent="0" algn="l">
              <a:lnSpc>
                <a:spcPts val="2620"/>
              </a:lnSpc>
              <a:buNone/>
            </a:pPr>
            <a:r>
              <a:rPr lang="en-US" sz="1635" dirty="0">
                <a:solidFill>
                  <a:srgbClr val="D6E5EF"/>
                </a:solidFill>
                <a:latin typeface="Source Sans Pro" pitchFamily="34" charset="0"/>
                <a:ea typeface="Source Sans Pro" pitchFamily="34" charset="-122"/>
                <a:cs typeface="Source Sans Pro" pitchFamily="34" charset="-120"/>
              </a:rPr>
              <a:t>实时定位、轨迹记录、里程排名</a:t>
            </a:r>
            <a:endParaRPr lang="en-US" sz="163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p:spPr>
      </p:sp>
      <p:sp>
        <p:nvSpPr>
          <p:cNvPr id="3" name="Shape 1"/>
          <p:cNvSpPr/>
          <p:nvPr/>
        </p:nvSpPr>
        <p:spPr>
          <a:xfrm>
            <a:off x="0" y="0"/>
            <a:ext cx="14630400" cy="8229600"/>
          </a:xfrm>
          <a:prstGeom prst="rect">
            <a:avLst/>
          </a:prstGeom>
          <a:solidFill>
            <a:srgbClr val="252833"/>
          </a:solidFill>
        </p:spPr>
      </p:sp>
      <p:sp>
        <p:nvSpPr>
          <p:cNvPr id="4" name="Text 2"/>
          <p:cNvSpPr/>
          <p:nvPr/>
        </p:nvSpPr>
        <p:spPr>
          <a:xfrm>
            <a:off x="2348389" y="2572107"/>
            <a:ext cx="4443889" cy="694373"/>
          </a:xfrm>
          <a:prstGeom prst="rect">
            <a:avLst/>
          </a:prstGeom>
          <a:noFill/>
        </p:spPr>
        <p:txBody>
          <a:bodyPr wrap="none" rtlCol="0" anchor="t"/>
          <a:lstStyle/>
          <a:p>
            <a:pPr marL="0" indent="0">
              <a:lnSpc>
                <a:spcPts val="5470"/>
              </a:lnSpc>
              <a:buNone/>
            </a:pPr>
            <a:r>
              <a:rPr lang="en-US" sz="4375" dirty="0">
                <a:solidFill>
                  <a:srgbClr val="6EB9FC"/>
                </a:solidFill>
                <a:latin typeface="Lora" pitchFamily="34" charset="0"/>
                <a:ea typeface="Lora" pitchFamily="34" charset="-122"/>
                <a:cs typeface="Lora" pitchFamily="34" charset="-120"/>
              </a:rPr>
              <a:t>技术方案</a:t>
            </a:r>
            <a:endParaRPr lang="en-US" sz="4375" dirty="0"/>
          </a:p>
        </p:txBody>
      </p:sp>
      <p:sp>
        <p:nvSpPr>
          <p:cNvPr id="5" name="Text 3"/>
          <p:cNvSpPr/>
          <p:nvPr/>
        </p:nvSpPr>
        <p:spPr>
          <a:xfrm>
            <a:off x="2348389" y="3821906"/>
            <a:ext cx="2221944"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前端定位</a:t>
            </a:r>
            <a:endParaRPr lang="en-US" sz="2185" dirty="0"/>
          </a:p>
        </p:txBody>
      </p:sp>
      <p:sp>
        <p:nvSpPr>
          <p:cNvPr id="6" name="Text 4"/>
          <p:cNvSpPr/>
          <p:nvPr/>
        </p:nvSpPr>
        <p:spPr>
          <a:xfrm>
            <a:off x="2348389" y="4391263"/>
            <a:ext cx="2949416" cy="1066205"/>
          </a:xfrm>
          <a:prstGeom prst="rect">
            <a:avLst/>
          </a:prstGeom>
          <a:noFill/>
        </p:spPr>
        <p:txBody>
          <a:bodyPr wrap="squar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ESP32硬件平台选择，定位模块选择与原理，实时数据采集与传输</a:t>
            </a:r>
            <a:endParaRPr lang="en-US" sz="1750" dirty="0"/>
          </a:p>
        </p:txBody>
      </p:sp>
      <p:sp>
        <p:nvSpPr>
          <p:cNvPr id="7" name="Text 5"/>
          <p:cNvSpPr/>
          <p:nvPr/>
        </p:nvSpPr>
        <p:spPr>
          <a:xfrm>
            <a:off x="5847398" y="3821906"/>
            <a:ext cx="2221944"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轨迹记录</a:t>
            </a:r>
            <a:endParaRPr lang="en-US" sz="2185" dirty="0"/>
          </a:p>
        </p:txBody>
      </p:sp>
      <p:sp>
        <p:nvSpPr>
          <p:cNvPr id="8" name="Text 6"/>
          <p:cNvSpPr/>
          <p:nvPr/>
        </p:nvSpPr>
        <p:spPr>
          <a:xfrm>
            <a:off x="5847398" y="4391263"/>
            <a:ext cx="2949416" cy="710803"/>
          </a:xfrm>
          <a:prstGeom prst="rect">
            <a:avLst/>
          </a:prstGeom>
          <a:noFill/>
        </p:spPr>
        <p:txBody>
          <a:bodyPr wrap="squar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数据存储与管理，轨迹绘制与可视化，数据同步与云存储</a:t>
            </a:r>
            <a:endParaRPr lang="en-US" sz="1750" dirty="0"/>
          </a:p>
        </p:txBody>
      </p:sp>
      <p:sp>
        <p:nvSpPr>
          <p:cNvPr id="9" name="Text 7"/>
          <p:cNvSpPr/>
          <p:nvPr/>
        </p:nvSpPr>
        <p:spPr>
          <a:xfrm>
            <a:off x="9346406" y="3821906"/>
            <a:ext cx="2221944"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里程排名</a:t>
            </a:r>
            <a:endParaRPr lang="en-US" sz="2185" dirty="0"/>
          </a:p>
        </p:txBody>
      </p:sp>
      <p:sp>
        <p:nvSpPr>
          <p:cNvPr id="10" name="Text 8"/>
          <p:cNvSpPr/>
          <p:nvPr/>
        </p:nvSpPr>
        <p:spPr>
          <a:xfrm>
            <a:off x="9346406" y="4391263"/>
            <a:ext cx="2949416" cy="710803"/>
          </a:xfrm>
          <a:prstGeom prst="rect">
            <a:avLst/>
          </a:prstGeom>
          <a:noFill/>
        </p:spPr>
        <p:txBody>
          <a:bodyPr wrap="squar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里程计算算法，排名系统设计，用户界面展示</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p:spPr>
      </p:sp>
      <p:sp>
        <p:nvSpPr>
          <p:cNvPr id="3" name="Shape 1"/>
          <p:cNvSpPr/>
          <p:nvPr/>
        </p:nvSpPr>
        <p:spPr>
          <a:xfrm>
            <a:off x="0" y="0"/>
            <a:ext cx="14630400" cy="8229600"/>
          </a:xfrm>
          <a:prstGeom prst="rect">
            <a:avLst/>
          </a:prstGeom>
          <a:solidFill>
            <a:srgbClr val="252833"/>
          </a:solidFill>
        </p:spPr>
      </p:sp>
      <p:pic>
        <p:nvPicPr>
          <p:cNvPr id="4"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52833">
              <a:alpha val="80000"/>
            </a:srgbClr>
          </a:solidFill>
        </p:spPr>
      </p:sp>
      <p:sp>
        <p:nvSpPr>
          <p:cNvPr id="6" name="Text 3"/>
          <p:cNvSpPr/>
          <p:nvPr/>
        </p:nvSpPr>
        <p:spPr>
          <a:xfrm>
            <a:off x="2348389" y="2880360"/>
            <a:ext cx="4443889" cy="694373"/>
          </a:xfrm>
          <a:prstGeom prst="rect">
            <a:avLst/>
          </a:prstGeom>
          <a:noFill/>
        </p:spPr>
        <p:txBody>
          <a:bodyPr wrap="none" rtlCol="0" anchor="t"/>
          <a:lstStyle/>
          <a:p>
            <a:pPr marL="0" indent="0">
              <a:lnSpc>
                <a:spcPts val="5470"/>
              </a:lnSpc>
              <a:buNone/>
            </a:pPr>
            <a:r>
              <a:rPr lang="en-US" sz="4375" dirty="0">
                <a:solidFill>
                  <a:srgbClr val="6EB9FC"/>
                </a:solidFill>
                <a:latin typeface="Lora" pitchFamily="34" charset="0"/>
                <a:ea typeface="Lora" pitchFamily="34" charset="-122"/>
                <a:cs typeface="Lora" pitchFamily="34" charset="-120"/>
              </a:rPr>
              <a:t>前端实现</a:t>
            </a:r>
            <a:endParaRPr lang="en-US" sz="4375" dirty="0"/>
          </a:p>
        </p:txBody>
      </p:sp>
      <p:sp>
        <p:nvSpPr>
          <p:cNvPr id="7" name="Shape 4"/>
          <p:cNvSpPr/>
          <p:nvPr/>
        </p:nvSpPr>
        <p:spPr>
          <a:xfrm>
            <a:off x="2348389" y="4081582"/>
            <a:ext cx="499943" cy="499943"/>
          </a:xfrm>
          <a:prstGeom prst="roundRect">
            <a:avLst>
              <a:gd name="adj" fmla="val 13333"/>
            </a:avLst>
          </a:prstGeom>
          <a:solidFill>
            <a:srgbClr val="2F3343"/>
          </a:solidFill>
        </p:spPr>
      </p:sp>
      <p:sp>
        <p:nvSpPr>
          <p:cNvPr id="8" name="Text 5"/>
          <p:cNvSpPr/>
          <p:nvPr/>
        </p:nvSpPr>
        <p:spPr>
          <a:xfrm>
            <a:off x="2537341" y="4123253"/>
            <a:ext cx="121920" cy="416481"/>
          </a:xfrm>
          <a:prstGeom prst="rect">
            <a:avLst/>
          </a:prstGeom>
          <a:noFill/>
        </p:spPr>
        <p:txBody>
          <a:bodyPr wrap="none" rtlCol="0" anchor="t"/>
          <a:lstStyle/>
          <a:p>
            <a:pPr marL="0" indent="0" algn="ctr">
              <a:lnSpc>
                <a:spcPts val="3280"/>
              </a:lnSpc>
              <a:buNone/>
            </a:pPr>
            <a:r>
              <a:rPr lang="en-US" sz="2625" dirty="0">
                <a:solidFill>
                  <a:srgbClr val="6EB9FC"/>
                </a:solidFill>
                <a:latin typeface="Lora" pitchFamily="34" charset="0"/>
                <a:ea typeface="Lora" pitchFamily="34" charset="-122"/>
                <a:cs typeface="Lora" pitchFamily="34" charset="-120"/>
              </a:rPr>
              <a:t>1</a:t>
            </a:r>
            <a:endParaRPr lang="en-US" sz="2625" dirty="0"/>
          </a:p>
        </p:txBody>
      </p:sp>
      <p:sp>
        <p:nvSpPr>
          <p:cNvPr id="9" name="Text 6"/>
          <p:cNvSpPr/>
          <p:nvPr/>
        </p:nvSpPr>
        <p:spPr>
          <a:xfrm>
            <a:off x="3070503" y="4157901"/>
            <a:ext cx="2221944"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ESP32编程</a:t>
            </a:r>
            <a:endParaRPr lang="en-US" sz="2185" dirty="0"/>
          </a:p>
        </p:txBody>
      </p:sp>
      <p:sp>
        <p:nvSpPr>
          <p:cNvPr id="10" name="Text 7"/>
          <p:cNvSpPr/>
          <p:nvPr/>
        </p:nvSpPr>
        <p:spPr>
          <a:xfrm>
            <a:off x="3070503" y="4638318"/>
            <a:ext cx="4133612" cy="710803"/>
          </a:xfrm>
          <a:prstGeom prst="rect">
            <a:avLst/>
          </a:prstGeom>
          <a:noFill/>
        </p:spPr>
        <p:txBody>
          <a:bodyPr wrap="squar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Arduino IDE配置，定位模块驱动与数据解析，实时数据传输</a:t>
            </a:r>
            <a:endParaRPr lang="en-US" sz="1750" dirty="0"/>
          </a:p>
        </p:txBody>
      </p:sp>
      <p:sp>
        <p:nvSpPr>
          <p:cNvPr id="11" name="Shape 8"/>
          <p:cNvSpPr/>
          <p:nvPr/>
        </p:nvSpPr>
        <p:spPr>
          <a:xfrm>
            <a:off x="7426285" y="4081582"/>
            <a:ext cx="499943" cy="499943"/>
          </a:xfrm>
          <a:prstGeom prst="roundRect">
            <a:avLst>
              <a:gd name="adj" fmla="val 13333"/>
            </a:avLst>
          </a:prstGeom>
          <a:solidFill>
            <a:srgbClr val="2F3343"/>
          </a:solidFill>
        </p:spPr>
      </p:sp>
      <p:sp>
        <p:nvSpPr>
          <p:cNvPr id="12" name="Text 9"/>
          <p:cNvSpPr/>
          <p:nvPr/>
        </p:nvSpPr>
        <p:spPr>
          <a:xfrm>
            <a:off x="7588568" y="4123253"/>
            <a:ext cx="175260" cy="416481"/>
          </a:xfrm>
          <a:prstGeom prst="rect">
            <a:avLst/>
          </a:prstGeom>
          <a:noFill/>
        </p:spPr>
        <p:txBody>
          <a:bodyPr wrap="none" rtlCol="0" anchor="t"/>
          <a:lstStyle/>
          <a:p>
            <a:pPr marL="0" indent="0" algn="ctr">
              <a:lnSpc>
                <a:spcPts val="3280"/>
              </a:lnSpc>
              <a:buNone/>
            </a:pPr>
            <a:r>
              <a:rPr lang="en-US" sz="2625" dirty="0">
                <a:solidFill>
                  <a:srgbClr val="6EB9FC"/>
                </a:solidFill>
                <a:latin typeface="Lora" pitchFamily="34" charset="0"/>
                <a:ea typeface="Lora" pitchFamily="34" charset="-122"/>
                <a:cs typeface="Lora" pitchFamily="34" charset="-120"/>
              </a:rPr>
              <a:t>2</a:t>
            </a:r>
            <a:endParaRPr lang="en-US" sz="2625" dirty="0"/>
          </a:p>
        </p:txBody>
      </p:sp>
      <p:sp>
        <p:nvSpPr>
          <p:cNvPr id="13" name="Text 10"/>
          <p:cNvSpPr/>
          <p:nvPr/>
        </p:nvSpPr>
        <p:spPr>
          <a:xfrm>
            <a:off x="8148399" y="4157901"/>
            <a:ext cx="2221944"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用户界面设计</a:t>
            </a:r>
            <a:endParaRPr lang="en-US" sz="2185" dirty="0"/>
          </a:p>
        </p:txBody>
      </p:sp>
      <p:sp>
        <p:nvSpPr>
          <p:cNvPr id="14" name="Text 11"/>
          <p:cNvSpPr/>
          <p:nvPr/>
        </p:nvSpPr>
        <p:spPr>
          <a:xfrm>
            <a:off x="8148399" y="4638318"/>
            <a:ext cx="4133612" cy="710803"/>
          </a:xfrm>
          <a:prstGeom prst="rect">
            <a:avLst/>
          </a:prstGeom>
          <a:noFill/>
        </p:spPr>
        <p:txBody>
          <a:bodyPr wrap="squar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OLED显示屏应用，用户交互设计，实时信息展示</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p:spPr>
      </p:sp>
      <p:sp>
        <p:nvSpPr>
          <p:cNvPr id="3" name="Shape 1"/>
          <p:cNvSpPr/>
          <p:nvPr/>
        </p:nvSpPr>
        <p:spPr>
          <a:xfrm>
            <a:off x="0" y="0"/>
            <a:ext cx="14630400" cy="8229600"/>
          </a:xfrm>
          <a:prstGeom prst="rect">
            <a:avLst/>
          </a:prstGeom>
          <a:solidFill>
            <a:srgbClr val="252833"/>
          </a:solidFill>
        </p:spPr>
      </p:sp>
      <p:sp>
        <p:nvSpPr>
          <p:cNvPr id="4" name="Text 2"/>
          <p:cNvSpPr/>
          <p:nvPr/>
        </p:nvSpPr>
        <p:spPr>
          <a:xfrm>
            <a:off x="2348389" y="2749868"/>
            <a:ext cx="4443889" cy="694373"/>
          </a:xfrm>
          <a:prstGeom prst="rect">
            <a:avLst/>
          </a:prstGeom>
          <a:noFill/>
        </p:spPr>
        <p:txBody>
          <a:bodyPr wrap="none" rtlCol="0" anchor="t"/>
          <a:lstStyle/>
          <a:p>
            <a:pPr marL="0" indent="0">
              <a:lnSpc>
                <a:spcPts val="5470"/>
              </a:lnSpc>
              <a:buNone/>
            </a:pPr>
            <a:r>
              <a:rPr lang="en-US" sz="4375" dirty="0">
                <a:solidFill>
                  <a:srgbClr val="6EB9FC"/>
                </a:solidFill>
                <a:latin typeface="Lora" pitchFamily="34" charset="0"/>
                <a:ea typeface="Lora" pitchFamily="34" charset="-122"/>
                <a:cs typeface="Lora" pitchFamily="34" charset="-120"/>
              </a:rPr>
              <a:t>后端实现</a:t>
            </a:r>
            <a:endParaRPr lang="en-US" sz="4375" dirty="0"/>
          </a:p>
        </p:txBody>
      </p:sp>
      <p:sp>
        <p:nvSpPr>
          <p:cNvPr id="5" name="Text 3"/>
          <p:cNvSpPr/>
          <p:nvPr/>
        </p:nvSpPr>
        <p:spPr>
          <a:xfrm>
            <a:off x="2348389" y="3999667"/>
            <a:ext cx="2221944"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Flask框架概述</a:t>
            </a:r>
            <a:endParaRPr lang="en-US" sz="2185" dirty="0"/>
          </a:p>
        </p:txBody>
      </p:sp>
      <p:sp>
        <p:nvSpPr>
          <p:cNvPr id="6" name="Text 4"/>
          <p:cNvSpPr/>
          <p:nvPr/>
        </p:nvSpPr>
        <p:spPr>
          <a:xfrm>
            <a:off x="2348389" y="4569023"/>
            <a:ext cx="2949416" cy="710803"/>
          </a:xfrm>
          <a:prstGeom prst="rect">
            <a:avLst/>
          </a:prstGeom>
          <a:noFill/>
        </p:spPr>
        <p:txBody>
          <a:bodyPr wrap="squar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为何选择Flask，Flask基础介绍，RESTful API设计</a:t>
            </a:r>
            <a:endParaRPr lang="en-US" sz="1750" dirty="0"/>
          </a:p>
        </p:txBody>
      </p:sp>
      <p:sp>
        <p:nvSpPr>
          <p:cNvPr id="7" name="Text 5"/>
          <p:cNvSpPr/>
          <p:nvPr/>
        </p:nvSpPr>
        <p:spPr>
          <a:xfrm>
            <a:off x="5847398" y="3999667"/>
            <a:ext cx="2221944"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数据库管理</a:t>
            </a:r>
            <a:endParaRPr lang="en-US" sz="2185" dirty="0"/>
          </a:p>
        </p:txBody>
      </p:sp>
      <p:sp>
        <p:nvSpPr>
          <p:cNvPr id="8" name="Text 6"/>
          <p:cNvSpPr/>
          <p:nvPr/>
        </p:nvSpPr>
        <p:spPr>
          <a:xfrm>
            <a:off x="5847398" y="4569023"/>
            <a:ext cx="2949416" cy="710803"/>
          </a:xfrm>
          <a:prstGeom prst="rect">
            <a:avLst/>
          </a:prstGeom>
          <a:noFill/>
        </p:spPr>
        <p:txBody>
          <a:bodyPr wrap="squar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数据库选择，表结构设计，数据库连接与操作</a:t>
            </a:r>
            <a:endParaRPr lang="en-US" sz="1750" dirty="0"/>
          </a:p>
        </p:txBody>
      </p:sp>
      <p:sp>
        <p:nvSpPr>
          <p:cNvPr id="9" name="Text 7"/>
          <p:cNvSpPr/>
          <p:nvPr/>
        </p:nvSpPr>
        <p:spPr>
          <a:xfrm>
            <a:off x="9346406" y="3999667"/>
            <a:ext cx="2221944"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Web页面设计</a:t>
            </a:r>
            <a:endParaRPr lang="en-US" sz="2185" dirty="0"/>
          </a:p>
        </p:txBody>
      </p:sp>
      <p:sp>
        <p:nvSpPr>
          <p:cNvPr id="10" name="Text 8"/>
          <p:cNvSpPr/>
          <p:nvPr/>
        </p:nvSpPr>
        <p:spPr>
          <a:xfrm>
            <a:off x="9346406" y="4569023"/>
            <a:ext cx="2949416" cy="710803"/>
          </a:xfrm>
          <a:prstGeom prst="rect">
            <a:avLst/>
          </a:prstGeom>
          <a:noFill/>
        </p:spPr>
        <p:txBody>
          <a:bodyPr wrap="squar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用户登录与注册，轨迹可视化展示，里程排名页面设计</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p:spPr>
      </p:sp>
      <p:sp>
        <p:nvSpPr>
          <p:cNvPr id="3" name="Shape 1"/>
          <p:cNvSpPr/>
          <p:nvPr/>
        </p:nvSpPr>
        <p:spPr>
          <a:xfrm>
            <a:off x="0" y="0"/>
            <a:ext cx="14630400" cy="8229600"/>
          </a:xfrm>
          <a:prstGeom prst="rect">
            <a:avLst/>
          </a:prstGeom>
          <a:solidFill>
            <a:srgbClr val="252833"/>
          </a:solidFill>
        </p:spPr>
      </p:sp>
      <p:pic>
        <p:nvPicPr>
          <p:cNvPr id="4"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52833">
              <a:alpha val="80000"/>
            </a:srgbClr>
          </a:solidFill>
        </p:spPr>
      </p:sp>
      <p:sp>
        <p:nvSpPr>
          <p:cNvPr id="6" name="Text 3"/>
          <p:cNvSpPr/>
          <p:nvPr/>
        </p:nvSpPr>
        <p:spPr>
          <a:xfrm>
            <a:off x="2348389" y="2461022"/>
            <a:ext cx="4443889" cy="694373"/>
          </a:xfrm>
          <a:prstGeom prst="rect">
            <a:avLst/>
          </a:prstGeom>
          <a:noFill/>
        </p:spPr>
        <p:txBody>
          <a:bodyPr wrap="none" rtlCol="0" anchor="t"/>
          <a:lstStyle/>
          <a:p>
            <a:pPr marL="0" indent="0">
              <a:lnSpc>
                <a:spcPts val="5470"/>
              </a:lnSpc>
              <a:buNone/>
            </a:pPr>
            <a:r>
              <a:rPr lang="en-US" sz="4375" dirty="0">
                <a:solidFill>
                  <a:srgbClr val="6EB9FC"/>
                </a:solidFill>
                <a:latin typeface="Lora" pitchFamily="34" charset="0"/>
                <a:ea typeface="Lora" pitchFamily="34" charset="-122"/>
                <a:cs typeface="Lora" pitchFamily="34" charset="-120"/>
              </a:rPr>
              <a:t>数据通信与同步</a:t>
            </a:r>
            <a:endParaRPr lang="en-US" sz="4375" dirty="0"/>
          </a:p>
        </p:txBody>
      </p:sp>
      <p:pic>
        <p:nvPicPr>
          <p:cNvPr id="7" name="Image 1" descr="preencoded.png"/>
          <p:cNvPicPr>
            <a:picLocks noChangeAspect="1"/>
          </p:cNvPicPr>
          <p:nvPr/>
        </p:nvPicPr>
        <p:blipFill>
          <a:blip r:embed="rId2"/>
          <a:stretch>
            <a:fillRect/>
          </a:stretch>
        </p:blipFill>
        <p:spPr>
          <a:xfrm>
            <a:off x="2348389" y="3488650"/>
            <a:ext cx="4966692" cy="888682"/>
          </a:xfrm>
          <a:prstGeom prst="rect">
            <a:avLst/>
          </a:prstGeom>
        </p:spPr>
      </p:pic>
      <p:sp>
        <p:nvSpPr>
          <p:cNvPr id="8" name="Text 4"/>
          <p:cNvSpPr/>
          <p:nvPr/>
        </p:nvSpPr>
        <p:spPr>
          <a:xfrm>
            <a:off x="2570559" y="4710589"/>
            <a:ext cx="2221944" cy="347186"/>
          </a:xfrm>
          <a:prstGeom prst="rect">
            <a:avLst/>
          </a:prstGeom>
          <a:noFill/>
        </p:spPr>
        <p:txBody>
          <a:bodyPr wrap="none" rtlCol="0" anchor="t"/>
          <a:lstStyle/>
          <a:p>
            <a:pPr marL="0" indent="0" algn="l">
              <a:lnSpc>
                <a:spcPts val="2735"/>
              </a:lnSpc>
              <a:buNone/>
            </a:pPr>
            <a:r>
              <a:rPr lang="en-US" sz="2185" dirty="0">
                <a:solidFill>
                  <a:srgbClr val="6EB9FC"/>
                </a:solidFill>
                <a:latin typeface="Lora" pitchFamily="34" charset="0"/>
                <a:ea typeface="Lora" pitchFamily="34" charset="-122"/>
                <a:cs typeface="Lora" pitchFamily="34" charset="-120"/>
              </a:rPr>
              <a:t>前后端通信</a:t>
            </a:r>
            <a:endParaRPr lang="en-US" sz="2185" dirty="0"/>
          </a:p>
        </p:txBody>
      </p:sp>
      <p:sp>
        <p:nvSpPr>
          <p:cNvPr id="9" name="Text 5"/>
          <p:cNvSpPr/>
          <p:nvPr/>
        </p:nvSpPr>
        <p:spPr>
          <a:xfrm>
            <a:off x="2570559" y="5191006"/>
            <a:ext cx="4522351" cy="355402"/>
          </a:xfrm>
          <a:prstGeom prst="rect">
            <a:avLst/>
          </a:prstGeom>
          <a:noFill/>
        </p:spPr>
        <p:txBody>
          <a:bodyPr wrap="none" rtlCol="0" anchor="t"/>
          <a:lstStyle/>
          <a:p>
            <a:pPr marL="0" indent="0" algn="l">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RESTful API的使用，数据格式定义与解析</a:t>
            </a:r>
            <a:endParaRPr lang="en-US" sz="1750" dirty="0"/>
          </a:p>
        </p:txBody>
      </p:sp>
      <p:pic>
        <p:nvPicPr>
          <p:cNvPr id="10" name="Image 2" descr="preencoded.png"/>
          <p:cNvPicPr>
            <a:picLocks noChangeAspect="1"/>
          </p:cNvPicPr>
          <p:nvPr/>
        </p:nvPicPr>
        <p:blipFill>
          <a:blip r:embed="rId3"/>
          <a:stretch>
            <a:fillRect/>
          </a:stretch>
        </p:blipFill>
        <p:spPr>
          <a:xfrm>
            <a:off x="7315081" y="3488650"/>
            <a:ext cx="4966811" cy="888682"/>
          </a:xfrm>
          <a:prstGeom prst="rect">
            <a:avLst/>
          </a:prstGeom>
        </p:spPr>
      </p:pic>
      <p:sp>
        <p:nvSpPr>
          <p:cNvPr id="11" name="Text 6"/>
          <p:cNvSpPr/>
          <p:nvPr/>
        </p:nvSpPr>
        <p:spPr>
          <a:xfrm>
            <a:off x="7537252" y="4710589"/>
            <a:ext cx="2221944" cy="347186"/>
          </a:xfrm>
          <a:prstGeom prst="rect">
            <a:avLst/>
          </a:prstGeom>
          <a:noFill/>
        </p:spPr>
        <p:txBody>
          <a:bodyPr wrap="none" rtlCol="0" anchor="t"/>
          <a:lstStyle/>
          <a:p>
            <a:pPr marL="0" indent="0" algn="l">
              <a:lnSpc>
                <a:spcPts val="2735"/>
              </a:lnSpc>
              <a:buNone/>
            </a:pPr>
            <a:r>
              <a:rPr lang="en-US" sz="2185" dirty="0">
                <a:solidFill>
                  <a:srgbClr val="6EB9FC"/>
                </a:solidFill>
                <a:latin typeface="Lora" pitchFamily="34" charset="0"/>
                <a:ea typeface="Lora" pitchFamily="34" charset="-122"/>
                <a:cs typeface="Lora" pitchFamily="34" charset="-120"/>
              </a:rPr>
              <a:t>云存储与同步</a:t>
            </a:r>
            <a:endParaRPr lang="en-US" sz="2185" dirty="0"/>
          </a:p>
        </p:txBody>
      </p:sp>
      <p:sp>
        <p:nvSpPr>
          <p:cNvPr id="12" name="Text 7"/>
          <p:cNvSpPr/>
          <p:nvPr/>
        </p:nvSpPr>
        <p:spPr>
          <a:xfrm>
            <a:off x="7537252" y="5191006"/>
            <a:ext cx="4522470" cy="355402"/>
          </a:xfrm>
          <a:prstGeom prst="rect">
            <a:avLst/>
          </a:prstGeom>
          <a:noFill/>
        </p:spPr>
        <p:txBody>
          <a:bodyPr wrap="none" rtlCol="0" anchor="t"/>
          <a:lstStyle/>
          <a:p>
            <a:pPr marL="0" indent="0" algn="l">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数据备份与恢复，多端同步策略</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p:spPr>
      </p:sp>
      <p:sp>
        <p:nvSpPr>
          <p:cNvPr id="3" name="Shape 1"/>
          <p:cNvSpPr/>
          <p:nvPr/>
        </p:nvSpPr>
        <p:spPr>
          <a:xfrm>
            <a:off x="0" y="0"/>
            <a:ext cx="14630400" cy="8229600"/>
          </a:xfrm>
          <a:prstGeom prst="rect">
            <a:avLst/>
          </a:prstGeom>
          <a:solidFill>
            <a:srgbClr val="252833"/>
          </a:solidFill>
        </p:spPr>
      </p:sp>
      <p:pic>
        <p:nvPicPr>
          <p:cNvPr id="4" name="Image 0" descr="preencoded.png"/>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2960846"/>
            <a:ext cx="4450080" cy="694373"/>
          </a:xfrm>
          <a:prstGeom prst="rect">
            <a:avLst/>
          </a:prstGeom>
          <a:noFill/>
        </p:spPr>
        <p:txBody>
          <a:bodyPr wrap="none" rtlCol="0" anchor="t"/>
          <a:lstStyle/>
          <a:p>
            <a:pPr marL="0" indent="0">
              <a:lnSpc>
                <a:spcPts val="5470"/>
              </a:lnSpc>
              <a:buNone/>
            </a:pPr>
            <a:r>
              <a:rPr lang="en-US" sz="4375" dirty="0">
                <a:solidFill>
                  <a:srgbClr val="6EB9FC"/>
                </a:solidFill>
                <a:latin typeface="Lora" pitchFamily="34" charset="0"/>
                <a:ea typeface="Lora" pitchFamily="34" charset="-122"/>
                <a:cs typeface="Lora" pitchFamily="34" charset="-120"/>
              </a:rPr>
              <a:t>安全性与隐私保护</a:t>
            </a:r>
            <a:endParaRPr lang="en-US" sz="4375" dirty="0"/>
          </a:p>
        </p:txBody>
      </p:sp>
      <p:sp>
        <p:nvSpPr>
          <p:cNvPr id="6" name="Shape 3"/>
          <p:cNvSpPr/>
          <p:nvPr/>
        </p:nvSpPr>
        <p:spPr>
          <a:xfrm>
            <a:off x="4490799" y="3988475"/>
            <a:ext cx="4542115" cy="1280160"/>
          </a:xfrm>
          <a:prstGeom prst="roundRect">
            <a:avLst>
              <a:gd name="adj" fmla="val 5207"/>
            </a:avLst>
          </a:prstGeom>
          <a:solidFill>
            <a:srgbClr val="2F3343"/>
          </a:solidFill>
        </p:spPr>
      </p:sp>
      <p:sp>
        <p:nvSpPr>
          <p:cNvPr id="7" name="Text 4"/>
          <p:cNvSpPr/>
          <p:nvPr/>
        </p:nvSpPr>
        <p:spPr>
          <a:xfrm>
            <a:off x="4712970" y="4210645"/>
            <a:ext cx="2468880"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数据加密与传输安全</a:t>
            </a:r>
            <a:endParaRPr lang="en-US" sz="2185" dirty="0"/>
          </a:p>
        </p:txBody>
      </p:sp>
      <p:sp>
        <p:nvSpPr>
          <p:cNvPr id="8" name="Text 5"/>
          <p:cNvSpPr/>
          <p:nvPr/>
        </p:nvSpPr>
        <p:spPr>
          <a:xfrm>
            <a:off x="4712970" y="4691063"/>
            <a:ext cx="4097774" cy="355402"/>
          </a:xfrm>
          <a:prstGeom prst="rect">
            <a:avLst/>
          </a:prstGeom>
          <a:noFill/>
        </p:spPr>
        <p:txBody>
          <a:bodyPr wrap="non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SSL/TLS协议，数据加密算法选择</a:t>
            </a:r>
            <a:endParaRPr lang="en-US" sz="1750" dirty="0"/>
          </a:p>
        </p:txBody>
      </p:sp>
      <p:sp>
        <p:nvSpPr>
          <p:cNvPr id="9" name="Shape 6"/>
          <p:cNvSpPr/>
          <p:nvPr/>
        </p:nvSpPr>
        <p:spPr>
          <a:xfrm>
            <a:off x="9255085" y="3988475"/>
            <a:ext cx="4542115" cy="1280160"/>
          </a:xfrm>
          <a:prstGeom prst="roundRect">
            <a:avLst>
              <a:gd name="adj" fmla="val 5207"/>
            </a:avLst>
          </a:prstGeom>
          <a:solidFill>
            <a:srgbClr val="2F3343"/>
          </a:solidFill>
        </p:spPr>
      </p:sp>
      <p:sp>
        <p:nvSpPr>
          <p:cNvPr id="10" name="Text 7"/>
          <p:cNvSpPr/>
          <p:nvPr/>
        </p:nvSpPr>
        <p:spPr>
          <a:xfrm>
            <a:off x="9477256" y="4210645"/>
            <a:ext cx="2221944"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用户隐私保护</a:t>
            </a:r>
            <a:endParaRPr lang="en-US" sz="2185" dirty="0"/>
          </a:p>
        </p:txBody>
      </p:sp>
      <p:sp>
        <p:nvSpPr>
          <p:cNvPr id="11" name="Text 8"/>
          <p:cNvSpPr/>
          <p:nvPr/>
        </p:nvSpPr>
        <p:spPr>
          <a:xfrm>
            <a:off x="9477256" y="4691063"/>
            <a:ext cx="4097774" cy="355402"/>
          </a:xfrm>
          <a:prstGeom prst="rect">
            <a:avLst/>
          </a:prstGeom>
          <a:noFill/>
        </p:spPr>
        <p:txBody>
          <a:bodyPr wrap="non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用户数据匿名化处理，隐私政策与合规性</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p:spPr>
      </p:sp>
      <p:sp>
        <p:nvSpPr>
          <p:cNvPr id="3" name="Shape 1"/>
          <p:cNvSpPr/>
          <p:nvPr/>
        </p:nvSpPr>
        <p:spPr>
          <a:xfrm>
            <a:off x="0" y="0"/>
            <a:ext cx="14630400" cy="8229600"/>
          </a:xfrm>
          <a:prstGeom prst="rect">
            <a:avLst/>
          </a:prstGeom>
          <a:solidFill>
            <a:srgbClr val="252833"/>
          </a:solidFill>
        </p:spPr>
      </p:sp>
      <p:pic>
        <p:nvPicPr>
          <p:cNvPr id="4" name="Image 0" descr="preencoded.png"/>
          <p:cNvPicPr>
            <a:picLocks noChangeAspect="1"/>
          </p:cNvPicPr>
          <p:nvPr/>
        </p:nvPicPr>
        <p:blipFill>
          <a:blip r:embed="rId1"/>
          <a:stretch>
            <a:fillRect/>
          </a:stretch>
        </p:blipFill>
        <p:spPr>
          <a:xfrm>
            <a:off x="0" y="0"/>
            <a:ext cx="14630400" cy="2777490"/>
          </a:xfrm>
          <a:prstGeom prst="rect">
            <a:avLst/>
          </a:prstGeom>
        </p:spPr>
      </p:pic>
      <p:sp>
        <p:nvSpPr>
          <p:cNvPr id="5" name="Text 2"/>
          <p:cNvSpPr/>
          <p:nvPr/>
        </p:nvSpPr>
        <p:spPr>
          <a:xfrm>
            <a:off x="2348389" y="3545562"/>
            <a:ext cx="4443889" cy="694373"/>
          </a:xfrm>
          <a:prstGeom prst="rect">
            <a:avLst/>
          </a:prstGeom>
          <a:noFill/>
        </p:spPr>
        <p:txBody>
          <a:bodyPr wrap="none" rtlCol="0" anchor="t"/>
          <a:lstStyle/>
          <a:p>
            <a:pPr marL="0" indent="0">
              <a:lnSpc>
                <a:spcPts val="5470"/>
              </a:lnSpc>
              <a:buNone/>
            </a:pPr>
            <a:r>
              <a:rPr lang="en-US" sz="4375" dirty="0">
                <a:solidFill>
                  <a:srgbClr val="6EB9FC"/>
                </a:solidFill>
                <a:latin typeface="Lora" pitchFamily="34" charset="0"/>
                <a:ea typeface="Lora" pitchFamily="34" charset="-122"/>
                <a:cs typeface="Lora" pitchFamily="34" charset="-120"/>
              </a:rPr>
              <a:t>演示与测试</a:t>
            </a:r>
            <a:endParaRPr lang="en-US" sz="4375" dirty="0"/>
          </a:p>
        </p:txBody>
      </p:sp>
      <p:sp>
        <p:nvSpPr>
          <p:cNvPr id="6" name="Shape 3"/>
          <p:cNvSpPr/>
          <p:nvPr/>
        </p:nvSpPr>
        <p:spPr>
          <a:xfrm>
            <a:off x="7301270" y="4573191"/>
            <a:ext cx="27742" cy="2888337"/>
          </a:xfrm>
          <a:prstGeom prst="rect">
            <a:avLst/>
          </a:prstGeom>
          <a:solidFill>
            <a:srgbClr val="6EB9FC"/>
          </a:solidFill>
        </p:spPr>
      </p:sp>
      <p:sp>
        <p:nvSpPr>
          <p:cNvPr id="7" name="Shape 4"/>
          <p:cNvSpPr/>
          <p:nvPr/>
        </p:nvSpPr>
        <p:spPr>
          <a:xfrm>
            <a:off x="7565053" y="4982825"/>
            <a:ext cx="777597" cy="27742"/>
          </a:xfrm>
          <a:prstGeom prst="rect">
            <a:avLst/>
          </a:prstGeom>
          <a:solidFill>
            <a:srgbClr val="6EB9FC"/>
          </a:solidFill>
        </p:spPr>
      </p:sp>
      <p:sp>
        <p:nvSpPr>
          <p:cNvPr id="8" name="Shape 5"/>
          <p:cNvSpPr/>
          <p:nvPr/>
        </p:nvSpPr>
        <p:spPr>
          <a:xfrm>
            <a:off x="7065109" y="4746784"/>
            <a:ext cx="499943" cy="499943"/>
          </a:xfrm>
          <a:prstGeom prst="roundRect">
            <a:avLst>
              <a:gd name="adj" fmla="val 13333"/>
            </a:avLst>
          </a:prstGeom>
          <a:solidFill>
            <a:srgbClr val="2F3343"/>
          </a:solidFill>
        </p:spPr>
      </p:sp>
      <p:sp>
        <p:nvSpPr>
          <p:cNvPr id="9" name="Text 6"/>
          <p:cNvSpPr/>
          <p:nvPr/>
        </p:nvSpPr>
        <p:spPr>
          <a:xfrm>
            <a:off x="7254061" y="4788456"/>
            <a:ext cx="121920" cy="416481"/>
          </a:xfrm>
          <a:prstGeom prst="rect">
            <a:avLst/>
          </a:prstGeom>
          <a:noFill/>
        </p:spPr>
        <p:txBody>
          <a:bodyPr wrap="none" rtlCol="0" anchor="t"/>
          <a:lstStyle/>
          <a:p>
            <a:pPr marL="0" indent="0" algn="ctr">
              <a:lnSpc>
                <a:spcPts val="3280"/>
              </a:lnSpc>
              <a:buNone/>
            </a:pPr>
            <a:r>
              <a:rPr lang="en-US" sz="2625" dirty="0">
                <a:solidFill>
                  <a:srgbClr val="6EB9FC"/>
                </a:solidFill>
                <a:latin typeface="Lora" pitchFamily="34" charset="0"/>
                <a:ea typeface="Lora" pitchFamily="34" charset="-122"/>
                <a:cs typeface="Lora" pitchFamily="34" charset="-120"/>
              </a:rPr>
              <a:t>1</a:t>
            </a:r>
            <a:endParaRPr lang="en-US" sz="2625" dirty="0"/>
          </a:p>
        </p:txBody>
      </p:sp>
      <p:sp>
        <p:nvSpPr>
          <p:cNvPr id="10" name="Text 7"/>
          <p:cNvSpPr/>
          <p:nvPr/>
        </p:nvSpPr>
        <p:spPr>
          <a:xfrm>
            <a:off x="8537138" y="4795361"/>
            <a:ext cx="2221944" cy="347186"/>
          </a:xfrm>
          <a:prstGeom prst="rect">
            <a:avLst/>
          </a:prstGeom>
          <a:noFill/>
        </p:spPr>
        <p:txBody>
          <a:bodyPr wrap="none" rtlCol="0" anchor="t"/>
          <a:lstStyle/>
          <a:p>
            <a:pPr marL="0" indent="0" algn="l">
              <a:lnSpc>
                <a:spcPts val="2735"/>
              </a:lnSpc>
              <a:buNone/>
            </a:pPr>
            <a:r>
              <a:rPr lang="en-US" sz="2185" dirty="0">
                <a:solidFill>
                  <a:srgbClr val="6EB9FC"/>
                </a:solidFill>
                <a:latin typeface="Lora" pitchFamily="34" charset="0"/>
                <a:ea typeface="Lora" pitchFamily="34" charset="-122"/>
                <a:cs typeface="Lora" pitchFamily="34" charset="-120"/>
              </a:rPr>
              <a:t>前端设备测试</a:t>
            </a:r>
            <a:endParaRPr lang="en-US" sz="2185" dirty="0"/>
          </a:p>
        </p:txBody>
      </p:sp>
      <p:sp>
        <p:nvSpPr>
          <p:cNvPr id="11" name="Text 8"/>
          <p:cNvSpPr/>
          <p:nvPr/>
        </p:nvSpPr>
        <p:spPr>
          <a:xfrm>
            <a:off x="8537138" y="5275778"/>
            <a:ext cx="3744754" cy="710803"/>
          </a:xfrm>
          <a:prstGeom prst="rect">
            <a:avLst/>
          </a:prstGeom>
          <a:noFill/>
        </p:spPr>
        <p:txBody>
          <a:bodyPr wrap="square" rtlCol="0" anchor="t"/>
          <a:lstStyle/>
          <a:p>
            <a:pPr marL="0" indent="0" algn="l">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定位准确性测试，数据传输稳定性测试</a:t>
            </a:r>
            <a:endParaRPr lang="en-US" sz="1750" dirty="0"/>
          </a:p>
        </p:txBody>
      </p:sp>
      <p:sp>
        <p:nvSpPr>
          <p:cNvPr id="12" name="Shape 9"/>
          <p:cNvSpPr/>
          <p:nvPr/>
        </p:nvSpPr>
        <p:spPr>
          <a:xfrm>
            <a:off x="6287512" y="6093678"/>
            <a:ext cx="777597" cy="27742"/>
          </a:xfrm>
          <a:prstGeom prst="rect">
            <a:avLst/>
          </a:prstGeom>
          <a:solidFill>
            <a:srgbClr val="6EB9FC"/>
          </a:solidFill>
        </p:spPr>
      </p:sp>
      <p:sp>
        <p:nvSpPr>
          <p:cNvPr id="13" name="Shape 10"/>
          <p:cNvSpPr/>
          <p:nvPr/>
        </p:nvSpPr>
        <p:spPr>
          <a:xfrm>
            <a:off x="7065109" y="5857637"/>
            <a:ext cx="499943" cy="499943"/>
          </a:xfrm>
          <a:prstGeom prst="roundRect">
            <a:avLst>
              <a:gd name="adj" fmla="val 13333"/>
            </a:avLst>
          </a:prstGeom>
          <a:solidFill>
            <a:srgbClr val="2F3343"/>
          </a:solidFill>
        </p:spPr>
      </p:sp>
      <p:sp>
        <p:nvSpPr>
          <p:cNvPr id="14" name="Text 11"/>
          <p:cNvSpPr/>
          <p:nvPr/>
        </p:nvSpPr>
        <p:spPr>
          <a:xfrm>
            <a:off x="7227391" y="5899309"/>
            <a:ext cx="175260" cy="416481"/>
          </a:xfrm>
          <a:prstGeom prst="rect">
            <a:avLst/>
          </a:prstGeom>
          <a:noFill/>
        </p:spPr>
        <p:txBody>
          <a:bodyPr wrap="none" rtlCol="0" anchor="t"/>
          <a:lstStyle/>
          <a:p>
            <a:pPr marL="0" indent="0" algn="ctr">
              <a:lnSpc>
                <a:spcPts val="3280"/>
              </a:lnSpc>
              <a:buNone/>
            </a:pPr>
            <a:r>
              <a:rPr lang="en-US" sz="2625" dirty="0">
                <a:solidFill>
                  <a:srgbClr val="6EB9FC"/>
                </a:solidFill>
                <a:latin typeface="Lora" pitchFamily="34" charset="0"/>
                <a:ea typeface="Lora" pitchFamily="34" charset="-122"/>
                <a:cs typeface="Lora" pitchFamily="34" charset="-120"/>
              </a:rPr>
              <a:t>2</a:t>
            </a:r>
            <a:endParaRPr lang="en-US" sz="2625" dirty="0"/>
          </a:p>
        </p:txBody>
      </p:sp>
      <p:sp>
        <p:nvSpPr>
          <p:cNvPr id="15" name="Text 12"/>
          <p:cNvSpPr/>
          <p:nvPr/>
        </p:nvSpPr>
        <p:spPr>
          <a:xfrm>
            <a:off x="3871079" y="5906214"/>
            <a:ext cx="2221944" cy="347186"/>
          </a:xfrm>
          <a:prstGeom prst="rect">
            <a:avLst/>
          </a:prstGeom>
          <a:noFill/>
        </p:spPr>
        <p:txBody>
          <a:bodyPr wrap="none" rtlCol="0" anchor="t"/>
          <a:lstStyle/>
          <a:p>
            <a:pPr marL="0" indent="0" algn="r">
              <a:lnSpc>
                <a:spcPts val="2735"/>
              </a:lnSpc>
              <a:buNone/>
            </a:pPr>
            <a:r>
              <a:rPr lang="en-US" sz="2185" dirty="0">
                <a:solidFill>
                  <a:srgbClr val="6EB9FC"/>
                </a:solidFill>
                <a:latin typeface="Lora" pitchFamily="34" charset="0"/>
                <a:ea typeface="Lora" pitchFamily="34" charset="-122"/>
                <a:cs typeface="Lora" pitchFamily="34" charset="-120"/>
              </a:rPr>
              <a:t>后端系统测试</a:t>
            </a:r>
            <a:endParaRPr lang="en-US" sz="2185" dirty="0"/>
          </a:p>
        </p:txBody>
      </p:sp>
      <p:sp>
        <p:nvSpPr>
          <p:cNvPr id="16" name="Text 13"/>
          <p:cNvSpPr/>
          <p:nvPr/>
        </p:nvSpPr>
        <p:spPr>
          <a:xfrm>
            <a:off x="2348389" y="6386632"/>
            <a:ext cx="3744635" cy="355402"/>
          </a:xfrm>
          <a:prstGeom prst="rect">
            <a:avLst/>
          </a:prstGeom>
          <a:noFill/>
        </p:spPr>
        <p:txBody>
          <a:bodyPr wrap="none" rtlCol="0" anchor="t"/>
          <a:lstStyle/>
          <a:p>
            <a:pPr marL="0" indent="0" algn="r">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数据库操作测试，API功能测试</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p:spPr>
      </p:sp>
      <p:sp>
        <p:nvSpPr>
          <p:cNvPr id="3" name="Shape 1"/>
          <p:cNvSpPr/>
          <p:nvPr/>
        </p:nvSpPr>
        <p:spPr>
          <a:xfrm>
            <a:off x="0" y="0"/>
            <a:ext cx="14630400" cy="8229600"/>
          </a:xfrm>
          <a:prstGeom prst="rect">
            <a:avLst/>
          </a:prstGeom>
          <a:solidFill>
            <a:srgbClr val="252833"/>
          </a:solidFill>
        </p:spPr>
      </p:sp>
      <p:pic>
        <p:nvPicPr>
          <p:cNvPr id="4" name="Image 0" descr="preencoded.png"/>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2880360"/>
            <a:ext cx="4443889" cy="694373"/>
          </a:xfrm>
          <a:prstGeom prst="rect">
            <a:avLst/>
          </a:prstGeom>
          <a:noFill/>
        </p:spPr>
        <p:txBody>
          <a:bodyPr wrap="none" rtlCol="0" anchor="t"/>
          <a:lstStyle/>
          <a:p>
            <a:pPr marL="0" indent="0">
              <a:lnSpc>
                <a:spcPts val="5470"/>
              </a:lnSpc>
              <a:buNone/>
            </a:pPr>
            <a:r>
              <a:rPr lang="en-US" sz="4375" dirty="0">
                <a:solidFill>
                  <a:srgbClr val="6EB9FC"/>
                </a:solidFill>
                <a:latin typeface="Lora" pitchFamily="34" charset="0"/>
                <a:ea typeface="Lora" pitchFamily="34" charset="-122"/>
                <a:cs typeface="Lora" pitchFamily="34" charset="-120"/>
              </a:rPr>
              <a:t>结果与展望</a:t>
            </a:r>
            <a:endParaRPr lang="en-US" sz="4375" dirty="0"/>
          </a:p>
        </p:txBody>
      </p:sp>
      <p:sp>
        <p:nvSpPr>
          <p:cNvPr id="6" name="Shape 3"/>
          <p:cNvSpPr/>
          <p:nvPr/>
        </p:nvSpPr>
        <p:spPr>
          <a:xfrm>
            <a:off x="4490799" y="4081582"/>
            <a:ext cx="499943" cy="499943"/>
          </a:xfrm>
          <a:prstGeom prst="roundRect">
            <a:avLst>
              <a:gd name="adj" fmla="val 13333"/>
            </a:avLst>
          </a:prstGeom>
          <a:solidFill>
            <a:srgbClr val="2F3343"/>
          </a:solidFill>
        </p:spPr>
      </p:sp>
      <p:sp>
        <p:nvSpPr>
          <p:cNvPr id="7" name="Text 4"/>
          <p:cNvSpPr/>
          <p:nvPr/>
        </p:nvSpPr>
        <p:spPr>
          <a:xfrm>
            <a:off x="4679752" y="4123253"/>
            <a:ext cx="121920" cy="416481"/>
          </a:xfrm>
          <a:prstGeom prst="rect">
            <a:avLst/>
          </a:prstGeom>
          <a:noFill/>
        </p:spPr>
        <p:txBody>
          <a:bodyPr wrap="none" rtlCol="0" anchor="t"/>
          <a:lstStyle/>
          <a:p>
            <a:pPr marL="0" indent="0" algn="ctr">
              <a:lnSpc>
                <a:spcPts val="3280"/>
              </a:lnSpc>
              <a:buNone/>
            </a:pPr>
            <a:r>
              <a:rPr lang="en-US" sz="2625" dirty="0">
                <a:solidFill>
                  <a:srgbClr val="6EB9FC"/>
                </a:solidFill>
                <a:latin typeface="Lora" pitchFamily="34" charset="0"/>
                <a:ea typeface="Lora" pitchFamily="34" charset="-122"/>
                <a:cs typeface="Lora" pitchFamily="34" charset="-120"/>
              </a:rPr>
              <a:t>1</a:t>
            </a:r>
            <a:endParaRPr lang="en-US" sz="2625" dirty="0"/>
          </a:p>
        </p:txBody>
      </p:sp>
      <p:sp>
        <p:nvSpPr>
          <p:cNvPr id="8" name="Text 5"/>
          <p:cNvSpPr/>
          <p:nvPr/>
        </p:nvSpPr>
        <p:spPr>
          <a:xfrm>
            <a:off x="5212913" y="4157901"/>
            <a:ext cx="2221944"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实现目标总结</a:t>
            </a:r>
            <a:endParaRPr lang="en-US" sz="2185" dirty="0"/>
          </a:p>
        </p:txBody>
      </p:sp>
      <p:sp>
        <p:nvSpPr>
          <p:cNvPr id="9" name="Text 6"/>
          <p:cNvSpPr/>
          <p:nvPr/>
        </p:nvSpPr>
        <p:spPr>
          <a:xfrm>
            <a:off x="5212913" y="4638318"/>
            <a:ext cx="3820001" cy="355402"/>
          </a:xfrm>
          <a:prstGeom prst="rect">
            <a:avLst/>
          </a:prstGeom>
          <a:noFill/>
        </p:spPr>
        <p:txBody>
          <a:bodyPr wrap="non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定位功能，轨迹记录与展示，里程排名</a:t>
            </a:r>
            <a:endParaRPr lang="en-US" sz="1750" dirty="0"/>
          </a:p>
        </p:txBody>
      </p:sp>
      <p:sp>
        <p:nvSpPr>
          <p:cNvPr id="10" name="Shape 7"/>
          <p:cNvSpPr/>
          <p:nvPr/>
        </p:nvSpPr>
        <p:spPr>
          <a:xfrm>
            <a:off x="9255085" y="4081582"/>
            <a:ext cx="499943" cy="499943"/>
          </a:xfrm>
          <a:prstGeom prst="roundRect">
            <a:avLst>
              <a:gd name="adj" fmla="val 13333"/>
            </a:avLst>
          </a:prstGeom>
          <a:solidFill>
            <a:srgbClr val="2F3343"/>
          </a:solidFill>
        </p:spPr>
      </p:sp>
      <p:sp>
        <p:nvSpPr>
          <p:cNvPr id="11" name="Text 8"/>
          <p:cNvSpPr/>
          <p:nvPr/>
        </p:nvSpPr>
        <p:spPr>
          <a:xfrm>
            <a:off x="9417368" y="4123253"/>
            <a:ext cx="175260" cy="416481"/>
          </a:xfrm>
          <a:prstGeom prst="rect">
            <a:avLst/>
          </a:prstGeom>
          <a:noFill/>
        </p:spPr>
        <p:txBody>
          <a:bodyPr wrap="none" rtlCol="0" anchor="t"/>
          <a:lstStyle/>
          <a:p>
            <a:pPr marL="0" indent="0" algn="ctr">
              <a:lnSpc>
                <a:spcPts val="3280"/>
              </a:lnSpc>
              <a:buNone/>
            </a:pPr>
            <a:r>
              <a:rPr lang="en-US" sz="2625" dirty="0">
                <a:solidFill>
                  <a:srgbClr val="6EB9FC"/>
                </a:solidFill>
                <a:latin typeface="Lora" pitchFamily="34" charset="0"/>
                <a:ea typeface="Lora" pitchFamily="34" charset="-122"/>
                <a:cs typeface="Lora" pitchFamily="34" charset="-120"/>
              </a:rPr>
              <a:t>2</a:t>
            </a:r>
            <a:endParaRPr lang="en-US" sz="2625" dirty="0"/>
          </a:p>
        </p:txBody>
      </p:sp>
      <p:sp>
        <p:nvSpPr>
          <p:cNvPr id="12" name="Text 9"/>
          <p:cNvSpPr/>
          <p:nvPr/>
        </p:nvSpPr>
        <p:spPr>
          <a:xfrm>
            <a:off x="9977199" y="4157901"/>
            <a:ext cx="2221944" cy="347186"/>
          </a:xfrm>
          <a:prstGeom prst="rect">
            <a:avLst/>
          </a:prstGeom>
          <a:noFill/>
        </p:spPr>
        <p:txBody>
          <a:bodyPr wrap="none" rtlCol="0" anchor="t"/>
          <a:lstStyle/>
          <a:p>
            <a:pPr marL="0" indent="0">
              <a:lnSpc>
                <a:spcPts val="2735"/>
              </a:lnSpc>
              <a:buNone/>
            </a:pPr>
            <a:r>
              <a:rPr lang="en-US" sz="2185" dirty="0">
                <a:solidFill>
                  <a:srgbClr val="6EB9FC"/>
                </a:solidFill>
                <a:latin typeface="Lora" pitchFamily="34" charset="0"/>
                <a:ea typeface="Lora" pitchFamily="34" charset="-122"/>
                <a:cs typeface="Lora" pitchFamily="34" charset="-120"/>
              </a:rPr>
              <a:t>未来优化与拓展</a:t>
            </a:r>
            <a:endParaRPr lang="en-US" sz="2185" dirty="0"/>
          </a:p>
        </p:txBody>
      </p:sp>
      <p:sp>
        <p:nvSpPr>
          <p:cNvPr id="13" name="Text 10"/>
          <p:cNvSpPr/>
          <p:nvPr/>
        </p:nvSpPr>
        <p:spPr>
          <a:xfrm>
            <a:off x="9977199" y="4638318"/>
            <a:ext cx="3820001" cy="710803"/>
          </a:xfrm>
          <a:prstGeom prst="rect">
            <a:avLst/>
          </a:prstGeom>
          <a:noFill/>
        </p:spPr>
        <p:txBody>
          <a:bodyPr wrap="square"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用户反馈与改进，新功能的引入，社区互动与分享</a:t>
            </a:r>
            <a:endParaRPr lang="en-US" sz="1750" dirty="0"/>
          </a:p>
        </p:txBody>
      </p:sp>
    </p:spTree>
  </p:cSld>
  <p:clrMapOvr>
    <a:masterClrMapping/>
  </p:clrMapOvr>
</p:sld>
</file>

<file path=ppt/tags/tag1.xml><?xml version="1.0" encoding="utf-8"?>
<p:tagLst xmlns:p="http://schemas.openxmlformats.org/presentationml/2006/main">
  <p:tag name="commondata" val="eyJoZGlkIjoiNDFjNjFmMjM1YTNhYmFmYTVlMzNlNmQwNTEzNmNhZGEif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646</Words>
  <Application>WPS 演示</Application>
  <PresentationFormat>On-screen Show (16:9)</PresentationFormat>
  <Paragraphs>120</Paragraphs>
  <Slides>10</Slides>
  <Notes>10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10</vt:i4>
      </vt:variant>
    </vt:vector>
  </HeadingPairs>
  <TitlesOfParts>
    <vt:vector size="26" baseType="lpstr">
      <vt:lpstr>Arial</vt:lpstr>
      <vt:lpstr>宋体</vt:lpstr>
      <vt:lpstr>Wingdings</vt:lpstr>
      <vt:lpstr>Lora</vt:lpstr>
      <vt:lpstr>Segoe Print</vt:lpstr>
      <vt:lpstr>Lora</vt:lpstr>
      <vt:lpstr>Lora</vt:lpstr>
      <vt:lpstr>Source Sans Pro</vt:lpstr>
      <vt:lpstr>Source Sans Pro</vt:lpstr>
      <vt:lpstr>Source Sans Pro</vt:lpstr>
      <vt:lpstr>Calibri</vt:lpstr>
      <vt:lpstr>微软雅黑</vt:lpstr>
      <vt:lpstr>Arial Unicode MS</vt:lpstr>
      <vt:lpstr>等线</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WPS_1656134278</cp:lastModifiedBy>
  <cp:revision>2</cp:revision>
  <dcterms:created xsi:type="dcterms:W3CDTF">2023-12-18T06:23:00Z</dcterms:created>
  <dcterms:modified xsi:type="dcterms:W3CDTF">2023-12-18T06:30:37Z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45C51413376B4662AE200D713998FB52_12</vt:lpwstr>
  </property>
  <property fmtid="{D5CDD505-2E9C-101B-9397-08002B2CF9AE}" pid="3" name="KSOProductBuildVer">
    <vt:lpwstr>2052-12.1.0.15990</vt:lpwstr>
  </property>
</Properties>
</file>